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71" r:id="rId4"/>
    <p:sldId id="272" r:id="rId5"/>
    <p:sldId id="273" r:id="rId6"/>
    <p:sldId id="264" r:id="rId7"/>
    <p:sldId id="265" r:id="rId8"/>
    <p:sldId id="266" r:id="rId9"/>
    <p:sldId id="267" r:id="rId10"/>
    <p:sldId id="275" r:id="rId11"/>
    <p:sldId id="268" r:id="rId12"/>
    <p:sldId id="278" r:id="rId13"/>
    <p:sldId id="279" r:id="rId14"/>
    <p:sldId id="269" r:id="rId15"/>
    <p:sldId id="270" r:id="rId16"/>
    <p:sldId id="274" r:id="rId17"/>
    <p:sldId id="261" r:id="rId18"/>
    <p:sldId id="262" r:id="rId19"/>
    <p:sldId id="277"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7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5/23/2020</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5/23/2020</a:t>
            </a:fld>
            <a:endParaRPr lang="en-US" dirty="0"/>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5/23/2020</a:t>
            </a:fld>
            <a:endParaRPr lang="en-US" dirty="0"/>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5/23/2020</a:t>
            </a:fld>
            <a:endParaRPr lang="en-US" dirty="0"/>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5/23/2020</a:t>
            </a:fld>
            <a:endParaRPr lang="en-US" dirty="0"/>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5/23/2020</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76400"/>
            <a:ext cx="6172200" cy="1894362"/>
          </a:xfrm>
        </p:spPr>
        <p:txBody>
          <a:bodyPr/>
          <a:lstStyle/>
          <a:p>
            <a:r>
              <a:rPr lang="en-US" dirty="0" smtClean="0">
                <a:latin typeface="Times New Roman" panose="02020603050405020304" pitchFamily="18" charset="0"/>
                <a:cs typeface="Times New Roman" panose="02020603050405020304" pitchFamily="18" charset="0"/>
              </a:rPr>
              <a:t>Pharmacologic Treatment of Schizophrenia</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514600" y="4953000"/>
            <a:ext cx="6172200" cy="1371600"/>
          </a:xfrm>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of Affiliation</a:t>
            </a:r>
          </a:p>
          <a:p>
            <a:r>
              <a:rPr lang="en-US" dirty="0" smtClean="0">
                <a:latin typeface="Times New Roman" panose="02020603050405020304" pitchFamily="18" charset="0"/>
                <a:cs typeface="Times New Roman" panose="02020603050405020304" pitchFamily="18" charset="0"/>
              </a:rPr>
              <a:t>Course Code and Name</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60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Objective</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review and highlight recent developments and current controversies in the pharmacological treatment of schizophrenia.</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To highlight areas where there gaps in the knowledge exist with regards to this </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Primary Question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What are the recent developments in the pharmacologic treatment of schizophrenia?</a:t>
            </a:r>
          </a:p>
          <a:p>
            <a:r>
              <a:rPr lang="en-US" dirty="0" smtClean="0">
                <a:latin typeface="Times New Roman" panose="02020603050405020304" pitchFamily="18" charset="0"/>
                <a:cs typeface="Times New Roman" panose="02020603050405020304" pitchFamily="18" charset="0"/>
              </a:rPr>
              <a:t>What are the current controversies surrounding the pharmacologic treatment of schizophrenia?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417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Innovation of Research Question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Based on the </a:t>
            </a:r>
            <a:r>
              <a:rPr lang="en-US" dirty="0" smtClean="0">
                <a:solidFill>
                  <a:srgbClr val="FF0000"/>
                </a:solidFill>
                <a:latin typeface="Times New Roman" panose="02020603050405020304" pitchFamily="18" charset="0"/>
                <a:cs typeface="Times New Roman" panose="02020603050405020304" pitchFamily="18" charset="0"/>
              </a:rPr>
              <a:t>researcher’s interest and approach </a:t>
            </a:r>
            <a:r>
              <a:rPr lang="en-US" dirty="0" smtClean="0">
                <a:latin typeface="Times New Roman" panose="02020603050405020304" pitchFamily="18" charset="0"/>
                <a:cs typeface="Times New Roman" panose="02020603050405020304" pitchFamily="18" charset="0"/>
              </a:rPr>
              <a:t>to the topic</a:t>
            </a:r>
          </a:p>
          <a:p>
            <a:r>
              <a:rPr lang="en-US" dirty="0" smtClean="0">
                <a:latin typeface="Times New Roman" panose="02020603050405020304" pitchFamily="18" charset="0"/>
                <a:cs typeface="Times New Roman" panose="02020603050405020304" pitchFamily="18" charset="0"/>
              </a:rPr>
              <a:t>Followed the </a:t>
            </a:r>
            <a:r>
              <a:rPr lang="en-US" dirty="0" smtClean="0">
                <a:solidFill>
                  <a:srgbClr val="FF0000"/>
                </a:solidFill>
                <a:latin typeface="Times New Roman" panose="02020603050405020304" pitchFamily="18" charset="0"/>
                <a:cs typeface="Times New Roman" panose="02020603050405020304" pitchFamily="18" charset="0"/>
              </a:rPr>
              <a:t>need to identify information gaps </a:t>
            </a:r>
            <a:r>
              <a:rPr lang="en-US" dirty="0" smtClean="0">
                <a:latin typeface="Times New Roman" panose="02020603050405020304" pitchFamily="18" charset="0"/>
                <a:cs typeface="Times New Roman" panose="02020603050405020304" pitchFamily="18" charset="0"/>
              </a:rPr>
              <a:t>regarding the topic so as to guide future research recommendations</a:t>
            </a:r>
          </a:p>
          <a:p>
            <a:r>
              <a:rPr lang="en-US" dirty="0" smtClean="0">
                <a:latin typeface="Times New Roman" panose="02020603050405020304" pitchFamily="18" charset="0"/>
                <a:cs typeface="Times New Roman" panose="02020603050405020304" pitchFamily="18" charset="0"/>
              </a:rPr>
              <a:t>Achieve this best by way of:</a:t>
            </a:r>
          </a:p>
          <a:p>
            <a:pPr marL="457200" indent="-457200">
              <a:buFont typeface="+mj-lt"/>
              <a:buAutoNum type="arabicParenR"/>
            </a:pPr>
            <a:r>
              <a:rPr lang="en-US" dirty="0" smtClean="0">
                <a:latin typeface="Times New Roman" panose="02020603050405020304" pitchFamily="18" charset="0"/>
                <a:cs typeface="Times New Roman" panose="02020603050405020304" pitchFamily="18" charset="0"/>
              </a:rPr>
              <a:t>Depicting recent trends and hence developments on the topic</a:t>
            </a:r>
          </a:p>
          <a:p>
            <a:pPr marL="457200" indent="-457200">
              <a:buFont typeface="+mj-lt"/>
              <a:buAutoNum type="arabicParenR"/>
            </a:pPr>
            <a:r>
              <a:rPr lang="en-US" dirty="0" smtClean="0">
                <a:latin typeface="Times New Roman" panose="02020603050405020304" pitchFamily="18" charset="0"/>
                <a:cs typeface="Times New Roman" panose="02020603050405020304" pitchFamily="18" charset="0"/>
              </a:rPr>
              <a:t>Depicting current controversies in the topic which are the smoking guns to help deduce topic and recommendations for future research</a:t>
            </a:r>
          </a:p>
        </p:txBody>
      </p:sp>
    </p:spTree>
    <p:extLst>
      <p:ext uri="{BB962C8B-B14F-4D97-AF65-F5344CB8AC3E}">
        <p14:creationId xmlns:p14="http://schemas.microsoft.com/office/powerpoint/2010/main" val="1647202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Application of Innovation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Helps to </a:t>
            </a:r>
            <a:r>
              <a:rPr lang="en-US" dirty="0" smtClean="0">
                <a:solidFill>
                  <a:srgbClr val="FF0000"/>
                </a:solidFill>
                <a:latin typeface="Times New Roman" panose="02020603050405020304" pitchFamily="18" charset="0"/>
                <a:cs typeface="Times New Roman" panose="02020603050405020304" pitchFamily="18" charset="0"/>
              </a:rPr>
              <a:t>identify the information gaps </a:t>
            </a:r>
            <a:r>
              <a:rPr lang="en-US" dirty="0" smtClean="0">
                <a:latin typeface="Times New Roman" panose="02020603050405020304" pitchFamily="18" charset="0"/>
                <a:cs typeface="Times New Roman" panose="02020603050405020304" pitchFamily="18" charset="0"/>
              </a:rPr>
              <a:t>in the body of knowledge with regards to this topic that could be exploited in </a:t>
            </a:r>
            <a:r>
              <a:rPr lang="en-US" dirty="0" smtClean="0">
                <a:solidFill>
                  <a:srgbClr val="FF0000"/>
                </a:solidFill>
                <a:latin typeface="Times New Roman" panose="02020603050405020304" pitchFamily="18" charset="0"/>
                <a:cs typeface="Times New Roman" panose="02020603050405020304" pitchFamily="18" charset="0"/>
              </a:rPr>
              <a:t>informing directionality of future research</a:t>
            </a:r>
            <a:r>
              <a:rPr lang="en-US" dirty="0" smtClean="0">
                <a:latin typeface="Times New Roman" panose="02020603050405020304" pitchFamily="18" charset="0"/>
                <a:cs typeface="Times New Roman" panose="02020603050405020304" pitchFamily="18" charset="0"/>
              </a:rPr>
              <a:t> and hence </a:t>
            </a:r>
            <a:r>
              <a:rPr lang="en-US" dirty="0" smtClean="0">
                <a:solidFill>
                  <a:srgbClr val="FF0000"/>
                </a:solidFill>
                <a:latin typeface="Times New Roman" panose="02020603050405020304" pitchFamily="18" charset="0"/>
                <a:cs typeface="Times New Roman" panose="02020603050405020304" pitchFamily="18" charset="0"/>
              </a:rPr>
              <a:t>providing comprehensive knowledge</a:t>
            </a:r>
            <a:r>
              <a:rPr lang="en-US" dirty="0" smtClean="0">
                <a:latin typeface="Times New Roman" panose="02020603050405020304" pitchFamily="18" charset="0"/>
                <a:cs typeface="Times New Roman" panose="02020603050405020304" pitchFamily="18" charset="0"/>
              </a:rPr>
              <a:t> basis that would help to </a:t>
            </a:r>
            <a:r>
              <a:rPr lang="en-US" dirty="0" smtClean="0">
                <a:solidFill>
                  <a:srgbClr val="FF0000"/>
                </a:solidFill>
                <a:latin typeface="Times New Roman" panose="02020603050405020304" pitchFamily="18" charset="0"/>
                <a:cs typeface="Times New Roman" panose="02020603050405020304" pitchFamily="18" charset="0"/>
              </a:rPr>
              <a:t>significantly improve the pharmacologic management</a:t>
            </a:r>
            <a:r>
              <a:rPr lang="en-US" dirty="0" smtClean="0">
                <a:latin typeface="Times New Roman" panose="02020603050405020304" pitchFamily="18" charset="0"/>
                <a:cs typeface="Times New Roman" panose="02020603050405020304" pitchFamily="18" charset="0"/>
              </a:rPr>
              <a:t> of the disease</a:t>
            </a:r>
          </a:p>
        </p:txBody>
      </p:sp>
    </p:spTree>
    <p:extLst>
      <p:ext uri="{BB962C8B-B14F-4D97-AF65-F5344CB8AC3E}">
        <p14:creationId xmlns:p14="http://schemas.microsoft.com/office/powerpoint/2010/main" val="3363741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Relevance of Innovation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will help </a:t>
            </a:r>
            <a:r>
              <a:rPr lang="en-US" dirty="0" smtClean="0">
                <a:solidFill>
                  <a:srgbClr val="FF0000"/>
                </a:solidFill>
                <a:latin typeface="Times New Roman" panose="02020603050405020304" pitchFamily="18" charset="0"/>
                <a:cs typeface="Times New Roman" panose="02020603050405020304" pitchFamily="18" charset="0"/>
              </a:rPr>
              <a:t>provide vital information </a:t>
            </a:r>
            <a:r>
              <a:rPr lang="en-US" dirty="0" smtClean="0">
                <a:latin typeface="Times New Roman" panose="02020603050405020304" pitchFamily="18" charset="0"/>
                <a:cs typeface="Times New Roman" panose="02020603050405020304" pitchFamily="18" charset="0"/>
              </a:rPr>
              <a:t>that would in providing </a:t>
            </a:r>
            <a:r>
              <a:rPr lang="en-US" dirty="0" smtClean="0">
                <a:solidFill>
                  <a:srgbClr val="FF0000"/>
                </a:solidFill>
                <a:latin typeface="Times New Roman" panose="02020603050405020304" pitchFamily="18" charset="0"/>
                <a:cs typeface="Times New Roman" panose="02020603050405020304" pitchFamily="18" charset="0"/>
              </a:rPr>
              <a:t>comprehensive knowledge basis </a:t>
            </a:r>
            <a:r>
              <a:rPr lang="en-US" dirty="0" smtClean="0">
                <a:latin typeface="Times New Roman" panose="02020603050405020304" pitchFamily="18" charset="0"/>
                <a:cs typeface="Times New Roman" panose="02020603050405020304" pitchFamily="18" charset="0"/>
              </a:rPr>
              <a:t>that can direct </a:t>
            </a:r>
            <a:r>
              <a:rPr lang="en-US" dirty="0" smtClean="0">
                <a:solidFill>
                  <a:srgbClr val="FF0000"/>
                </a:solidFill>
                <a:latin typeface="Times New Roman" panose="02020603050405020304" pitchFamily="18" charset="0"/>
                <a:cs typeface="Times New Roman" panose="02020603050405020304" pitchFamily="18" charset="0"/>
              </a:rPr>
              <a:t>effective pharmacologic management</a:t>
            </a:r>
            <a:r>
              <a:rPr lang="en-US" dirty="0" smtClean="0">
                <a:latin typeface="Times New Roman" panose="02020603050405020304" pitchFamily="18" charset="0"/>
                <a:cs typeface="Times New Roman" panose="02020603050405020304" pitchFamily="18" charset="0"/>
              </a:rPr>
              <a:t> of the disease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3393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Significance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It helped to highlight the areas that need improvement where the treatment of the disease is concerned.</a:t>
            </a:r>
          </a:p>
          <a:p>
            <a:r>
              <a:rPr lang="en-US" dirty="0" smtClean="0">
                <a:latin typeface="Times New Roman" panose="02020603050405020304" pitchFamily="18" charset="0"/>
                <a:cs typeface="Times New Roman" panose="02020603050405020304" pitchFamily="18" charset="0"/>
              </a:rPr>
              <a:t>It helped to highlight the recent development in the pharmacologic management of the disease.</a:t>
            </a:r>
          </a:p>
          <a:p>
            <a:r>
              <a:rPr lang="en-US" dirty="0" smtClean="0">
                <a:latin typeface="Times New Roman" panose="02020603050405020304" pitchFamily="18" charset="0"/>
                <a:cs typeface="Times New Roman" panose="02020603050405020304" pitchFamily="18" charset="0"/>
              </a:rPr>
              <a:t>It helped to highlight the current controversies that are associated with this type of treatment</a:t>
            </a:r>
          </a:p>
          <a:p>
            <a:r>
              <a:rPr lang="en-US" dirty="0" smtClean="0">
                <a:latin typeface="Times New Roman" panose="02020603050405020304" pitchFamily="18" charset="0"/>
                <a:cs typeface="Times New Roman" panose="02020603050405020304" pitchFamily="18" charset="0"/>
              </a:rPr>
              <a:t>It helped to highlight new areas that would require further research</a:t>
            </a:r>
          </a:p>
          <a:p>
            <a:r>
              <a:rPr lang="en-US" dirty="0" smtClean="0">
                <a:latin typeface="Times New Roman" panose="02020603050405020304" pitchFamily="18" charset="0"/>
                <a:cs typeface="Times New Roman" panose="02020603050405020304" pitchFamily="18" charset="0"/>
              </a:rPr>
              <a:t>It helped to bring all the information regarding the pharmacologic treatment of schizophrenia in one place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5818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Societal Impact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It helped the society to </a:t>
            </a:r>
            <a:r>
              <a:rPr lang="en-US" dirty="0" smtClean="0">
                <a:solidFill>
                  <a:srgbClr val="FF0000"/>
                </a:solidFill>
                <a:latin typeface="Times New Roman" panose="02020603050405020304" pitchFamily="18" charset="0"/>
                <a:cs typeface="Times New Roman" panose="02020603050405020304" pitchFamily="18" charset="0"/>
              </a:rPr>
              <a:t>appreciate</a:t>
            </a:r>
            <a:r>
              <a:rPr lang="en-US" dirty="0" smtClean="0">
                <a:latin typeface="Times New Roman" panose="02020603050405020304" pitchFamily="18" charset="0"/>
                <a:cs typeface="Times New Roman" panose="02020603050405020304" pitchFamily="18" charset="0"/>
              </a:rPr>
              <a:t> further the </a:t>
            </a:r>
            <a:r>
              <a:rPr lang="en-US" dirty="0" smtClean="0">
                <a:solidFill>
                  <a:srgbClr val="FF0000"/>
                </a:solidFill>
                <a:latin typeface="Times New Roman" panose="02020603050405020304" pitchFamily="18" charset="0"/>
                <a:cs typeface="Times New Roman" panose="02020603050405020304" pitchFamily="18" charset="0"/>
              </a:rPr>
              <a:t>manner</a:t>
            </a:r>
            <a:r>
              <a:rPr lang="en-US" dirty="0" smtClean="0">
                <a:latin typeface="Times New Roman" panose="02020603050405020304" pitchFamily="18" charset="0"/>
                <a:cs typeface="Times New Roman" panose="02020603050405020304" pitchFamily="18" charset="0"/>
              </a:rPr>
              <a:t> in which the pharmacologic treatment of schizophrenia </a:t>
            </a:r>
            <a:r>
              <a:rPr lang="en-US" dirty="0" smtClean="0">
                <a:solidFill>
                  <a:srgbClr val="FF0000"/>
                </a:solidFill>
                <a:latin typeface="Times New Roman" panose="02020603050405020304" pitchFamily="18" charset="0"/>
                <a:cs typeface="Times New Roman" panose="02020603050405020304" pitchFamily="18" charset="0"/>
              </a:rPr>
              <a:t>works</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It helped to </a:t>
            </a:r>
            <a:r>
              <a:rPr lang="en-US" dirty="0" smtClean="0">
                <a:solidFill>
                  <a:srgbClr val="FF0000"/>
                </a:solidFill>
                <a:latin typeface="Times New Roman" panose="02020603050405020304" pitchFamily="18" charset="0"/>
                <a:cs typeface="Times New Roman" panose="02020603050405020304" pitchFamily="18" charset="0"/>
              </a:rPr>
              <a:t>highlight the important position </a:t>
            </a:r>
            <a:r>
              <a:rPr lang="en-US" dirty="0" smtClean="0">
                <a:latin typeface="Times New Roman" panose="02020603050405020304" pitchFamily="18" charset="0"/>
                <a:cs typeface="Times New Roman" panose="02020603050405020304" pitchFamily="18" charset="0"/>
              </a:rPr>
              <a:t>that pharmacologic treatment of this disease assumes within the life of the individual</a:t>
            </a:r>
          </a:p>
          <a:p>
            <a:r>
              <a:rPr lang="en-US" dirty="0" smtClean="0">
                <a:latin typeface="Times New Roman" panose="02020603050405020304" pitchFamily="18" charset="0"/>
                <a:cs typeface="Times New Roman" panose="02020603050405020304" pitchFamily="18" charset="0"/>
              </a:rPr>
              <a:t>It helped in</a:t>
            </a:r>
            <a:r>
              <a:rPr lang="en-US" dirty="0" smtClean="0">
                <a:solidFill>
                  <a:srgbClr val="FF0000"/>
                </a:solidFill>
                <a:latin typeface="Times New Roman" panose="02020603050405020304" pitchFamily="18" charset="0"/>
                <a:cs typeface="Times New Roman" panose="02020603050405020304" pitchFamily="18" charset="0"/>
              </a:rPr>
              <a:t> providing more insight </a:t>
            </a:r>
            <a:r>
              <a:rPr lang="en-US" dirty="0" smtClean="0">
                <a:latin typeface="Times New Roman" panose="02020603050405020304" pitchFamily="18" charset="0"/>
                <a:cs typeface="Times New Roman" panose="02020603050405020304" pitchFamily="18" charset="0"/>
              </a:rPr>
              <a:t>into the controversies of the pharmacologic treatment of the disease</a:t>
            </a:r>
          </a:p>
          <a:p>
            <a:r>
              <a:rPr lang="en-US" dirty="0" smtClean="0">
                <a:solidFill>
                  <a:srgbClr val="FF0000"/>
                </a:solidFill>
                <a:latin typeface="Times New Roman" panose="02020603050405020304" pitchFamily="18" charset="0"/>
                <a:cs typeface="Times New Roman" panose="02020603050405020304" pitchFamily="18" charset="0"/>
              </a:rPr>
              <a:t>Provided guiding principles </a:t>
            </a:r>
            <a:r>
              <a:rPr lang="en-US" dirty="0" smtClean="0">
                <a:latin typeface="Times New Roman" panose="02020603050405020304" pitchFamily="18" charset="0"/>
                <a:cs typeface="Times New Roman" panose="02020603050405020304" pitchFamily="18" charset="0"/>
              </a:rPr>
              <a:t>that would enable the individual to be informed about their treatment options and hence monitor their treatment more effectively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1621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Procedure: Methodology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solidFill>
                  <a:srgbClr val="FF0000"/>
                </a:solidFill>
                <a:latin typeface="Times New Roman" panose="02020603050405020304" pitchFamily="18" charset="0"/>
                <a:cs typeface="Times New Roman" panose="02020603050405020304" pitchFamily="18" charset="0"/>
              </a:rPr>
              <a:t>Descriptive</a:t>
            </a:r>
            <a:r>
              <a:rPr lang="en-US" dirty="0" smtClean="0">
                <a:latin typeface="Times New Roman" panose="02020603050405020304" pitchFamily="18" charset="0"/>
                <a:cs typeface="Times New Roman" panose="02020603050405020304" pitchFamily="18" charset="0"/>
              </a:rPr>
              <a:t> approach to the research questions</a:t>
            </a:r>
          </a:p>
          <a:p>
            <a:endParaRPr lang="en-US" dirty="0">
              <a:latin typeface="Times New Roman" panose="02020603050405020304" pitchFamily="18" charset="0"/>
              <a:cs typeface="Times New Roman" panose="02020603050405020304" pitchFamily="18" charset="0"/>
            </a:endParaRPr>
          </a:p>
          <a:p>
            <a:r>
              <a:rPr lang="en-US" dirty="0" smtClean="0">
                <a:solidFill>
                  <a:srgbClr val="FF0000"/>
                </a:solidFill>
                <a:latin typeface="Times New Roman" panose="02020603050405020304" pitchFamily="18" charset="0"/>
                <a:cs typeface="Times New Roman" panose="02020603050405020304" pitchFamily="18" charset="0"/>
              </a:rPr>
              <a:t>Systematic Meta-analysis </a:t>
            </a:r>
            <a:r>
              <a:rPr lang="en-US" dirty="0" smtClean="0">
                <a:latin typeface="Times New Roman" panose="02020603050405020304" pitchFamily="18" charset="0"/>
                <a:cs typeface="Times New Roman" panose="02020603050405020304" pitchFamily="18" charset="0"/>
              </a:rPr>
              <a:t>of available literature</a:t>
            </a:r>
          </a:p>
          <a:p>
            <a:endParaRPr lang="en-US" dirty="0" smtClean="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G</a:t>
            </a:r>
            <a:r>
              <a:rPr lang="en-US" dirty="0" smtClean="0">
                <a:solidFill>
                  <a:srgbClr val="FF0000"/>
                </a:solidFill>
                <a:latin typeface="Times New Roman" panose="02020603050405020304" pitchFamily="18" charset="0"/>
                <a:cs typeface="Times New Roman" panose="02020603050405020304" pitchFamily="18" charset="0"/>
              </a:rPr>
              <a:t>uiding hypothesis</a:t>
            </a:r>
            <a:r>
              <a:rPr lang="en-US" dirty="0" smtClean="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review, the type of research ideally suited to fil these gaps can be identified and discussed</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Review of </a:t>
            </a:r>
            <a:r>
              <a:rPr lang="en-US" dirty="0" smtClean="0">
                <a:solidFill>
                  <a:srgbClr val="FF0000"/>
                </a:solidFill>
                <a:latin typeface="Times New Roman" panose="02020603050405020304" pitchFamily="18" charset="0"/>
                <a:cs typeface="Times New Roman" panose="02020603050405020304" pitchFamily="18" charset="0"/>
              </a:rPr>
              <a:t>ALL </a:t>
            </a:r>
            <a:r>
              <a:rPr lang="en-US" dirty="0" smtClean="0">
                <a:latin typeface="Times New Roman" panose="02020603050405020304" pitchFamily="18" charset="0"/>
                <a:cs typeface="Times New Roman" panose="02020603050405020304" pitchFamily="18" charset="0"/>
              </a:rPr>
              <a:t>available information on the topic</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818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Sustainability of the Methods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Provided a bulk of information was instrumental in answering the major research questions by way of: </a:t>
            </a:r>
          </a:p>
          <a:p>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a:t>
            </a:r>
            <a:r>
              <a:rPr lang="en-US" dirty="0" smtClean="0">
                <a:latin typeface="Times New Roman" panose="02020603050405020304" pitchFamily="18" charset="0"/>
                <a:cs typeface="Times New Roman" panose="02020603050405020304" pitchFamily="18" charset="0"/>
              </a:rPr>
              <a:t>elping the researchers to outline the </a:t>
            </a:r>
            <a:r>
              <a:rPr lang="en-US" dirty="0" smtClean="0">
                <a:solidFill>
                  <a:srgbClr val="FF0000"/>
                </a:solidFill>
                <a:latin typeface="Times New Roman" panose="02020603050405020304" pitchFamily="18" charset="0"/>
                <a:cs typeface="Times New Roman" panose="02020603050405020304" pitchFamily="18" charset="0"/>
              </a:rPr>
              <a:t>current controversies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helping in the identification of </a:t>
            </a:r>
            <a:r>
              <a:rPr lang="en-US" dirty="0" smtClean="0">
                <a:solidFill>
                  <a:srgbClr val="FF0000"/>
                </a:solidFill>
                <a:latin typeface="Times New Roman" panose="02020603050405020304" pitchFamily="18" charset="0"/>
                <a:cs typeface="Times New Roman" panose="02020603050405020304" pitchFamily="18" charset="0"/>
              </a:rPr>
              <a:t>recent developments </a:t>
            </a:r>
            <a:r>
              <a:rPr lang="en-US" dirty="0" smtClean="0">
                <a:latin typeface="Times New Roman" panose="02020603050405020304" pitchFamily="18" charset="0"/>
                <a:cs typeface="Times New Roman" panose="02020603050405020304" pitchFamily="18" charset="0"/>
              </a:rPr>
              <a:t>especially where the review was conducted in chronological order starting with older literature as they approached the more recently published review and primary articles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81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Limitations of the Methods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Failed to provide the </a:t>
            </a:r>
            <a:r>
              <a:rPr lang="en-US" dirty="0" smtClean="0">
                <a:solidFill>
                  <a:srgbClr val="FF0000"/>
                </a:solidFill>
                <a:latin typeface="Times New Roman" panose="02020603050405020304" pitchFamily="18" charset="0"/>
                <a:cs typeface="Times New Roman" panose="02020603050405020304" pitchFamily="18" charset="0"/>
              </a:rPr>
              <a:t>inclusion criteria </a:t>
            </a:r>
            <a:r>
              <a:rPr lang="en-US" dirty="0" smtClean="0">
                <a:latin typeface="Times New Roman" panose="02020603050405020304" pitchFamily="18" charset="0"/>
                <a:cs typeface="Times New Roman" panose="02020603050405020304" pitchFamily="18" charset="0"/>
              </a:rPr>
              <a:t>of how they chose the literature that they reviewed</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Failed to expound more on the </a:t>
            </a:r>
            <a:r>
              <a:rPr lang="en-US" dirty="0" smtClean="0">
                <a:solidFill>
                  <a:srgbClr val="FF0000"/>
                </a:solidFill>
                <a:latin typeface="Times New Roman" panose="02020603050405020304" pitchFamily="18" charset="0"/>
                <a:cs typeface="Times New Roman" panose="02020603050405020304" pitchFamily="18" charset="0"/>
              </a:rPr>
              <a:t>scheme that they applied in their review</a:t>
            </a:r>
            <a:r>
              <a:rPr lang="en-US" dirty="0" smtClean="0">
                <a:latin typeface="Times New Roman" panose="02020603050405020304" pitchFamily="18" charset="0"/>
                <a:cs typeface="Times New Roman" panose="02020603050405020304" pitchFamily="18" charset="0"/>
              </a:rPr>
              <a:t> making their research impossible to replicate</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Failed to provide the </a:t>
            </a:r>
            <a:r>
              <a:rPr lang="en-US" dirty="0" smtClean="0">
                <a:solidFill>
                  <a:srgbClr val="FF0000"/>
                </a:solidFill>
                <a:latin typeface="Times New Roman" panose="02020603050405020304" pitchFamily="18" charset="0"/>
                <a:cs typeface="Times New Roman" panose="02020603050405020304" pitchFamily="18" charset="0"/>
              </a:rPr>
              <a:t>research recommendation of some of the research topics </a:t>
            </a:r>
            <a:r>
              <a:rPr lang="en-US" dirty="0" smtClean="0">
                <a:latin typeface="Times New Roman" panose="02020603050405020304" pitchFamily="18" charset="0"/>
                <a:cs typeface="Times New Roman" panose="02020603050405020304" pitchFamily="18" charset="0"/>
              </a:rPr>
              <a:t>that they had identified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0827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Hypothesis Explanation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Hypothesis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review, the type of research ideally suited to fil these gaps can be identified and discussed.</a:t>
            </a:r>
            <a:endParaRPr lang="en-US" dirty="0">
              <a:latin typeface="Times New Roman" panose="02020603050405020304" pitchFamily="18" charset="0"/>
              <a:cs typeface="Times New Roman" panose="02020603050405020304" pitchFamily="18" charset="0"/>
            </a:endParaRP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Explanation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Theirs was guided by the need to identify gaps in the knowledge that is rooted in the topic</a:t>
            </a:r>
          </a:p>
          <a:p>
            <a:r>
              <a:rPr lang="en-US" dirty="0" smtClean="0">
                <a:latin typeface="Times New Roman" panose="02020603050405020304" pitchFamily="18" charset="0"/>
                <a:cs typeface="Times New Roman" panose="02020603050405020304" pitchFamily="18" charset="0"/>
              </a:rPr>
              <a:t>By identifying the gaps and the controversies, they could identify potent research question</a:t>
            </a:r>
          </a:p>
          <a:p>
            <a:r>
              <a:rPr lang="en-US" dirty="0" smtClean="0">
                <a:latin typeface="Times New Roman" panose="02020603050405020304" pitchFamily="18" charset="0"/>
                <a:cs typeface="Times New Roman" panose="02020603050405020304" pitchFamily="18" charset="0"/>
              </a:rPr>
              <a:t>From the research question identified, they can then deduce viable research suited to address each topic an hence fill these gaps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5090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467600" cy="914400"/>
          </a:xfrm>
        </p:spPr>
        <p:txBody>
          <a:bodyPr/>
          <a:lstStyle/>
          <a:p>
            <a:r>
              <a:rPr lang="en-US" dirty="0" smtClean="0">
                <a:latin typeface="Times New Roman" panose="02020603050405020304" pitchFamily="18" charset="0"/>
                <a:cs typeface="Times New Roman" panose="02020603050405020304" pitchFamily="18" charset="0"/>
              </a:rPr>
              <a:t>Results: Recent Developments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381000" y="1144524"/>
            <a:ext cx="7467600" cy="4873752"/>
          </a:xfrm>
        </p:spPr>
        <p:txBody>
          <a:bodyPr/>
          <a:lstStyle/>
          <a:p>
            <a:r>
              <a:rPr lang="en-US" dirty="0" smtClean="0">
                <a:latin typeface="Times New Roman" panose="02020603050405020304" pitchFamily="18" charset="0"/>
                <a:cs typeface="Times New Roman" panose="02020603050405020304" pitchFamily="18" charset="0"/>
              </a:rPr>
              <a:t>Shift in </a:t>
            </a:r>
            <a:r>
              <a:rPr lang="en-US" dirty="0" smtClean="0">
                <a:solidFill>
                  <a:srgbClr val="FF0000"/>
                </a:solidFill>
                <a:latin typeface="Times New Roman" panose="02020603050405020304" pitchFamily="18" charset="0"/>
                <a:cs typeface="Times New Roman" panose="02020603050405020304" pitchFamily="18" charset="0"/>
              </a:rPr>
              <a:t>prescribing practices </a:t>
            </a:r>
            <a:r>
              <a:rPr lang="en-US" dirty="0" smtClean="0">
                <a:latin typeface="Times New Roman" panose="02020603050405020304" pitchFamily="18" charset="0"/>
                <a:cs typeface="Times New Roman" panose="02020603050405020304" pitchFamily="18" charset="0"/>
              </a:rPr>
              <a:t>and ensuring </a:t>
            </a:r>
            <a:r>
              <a:rPr lang="en-US" dirty="0" smtClean="0">
                <a:solidFill>
                  <a:srgbClr val="FF0000"/>
                </a:solidFill>
                <a:latin typeface="Times New Roman" panose="02020603050405020304" pitchFamily="18" charset="0"/>
                <a:cs typeface="Times New Roman" panose="02020603050405020304" pitchFamily="18" charset="0"/>
              </a:rPr>
              <a:t>cost- effectiveness</a:t>
            </a:r>
            <a:r>
              <a:rPr lang="en-US" dirty="0" smtClean="0">
                <a:latin typeface="Times New Roman" panose="02020603050405020304" pitchFamily="18" charset="0"/>
                <a:cs typeface="Times New Roman" panose="02020603050405020304" pitchFamily="18" charset="0"/>
              </a:rPr>
              <a:t> of the therapy employed</a:t>
            </a:r>
          </a:p>
          <a:p>
            <a:r>
              <a:rPr lang="en-US" dirty="0" smtClean="0">
                <a:latin typeface="Times New Roman" panose="02020603050405020304" pitchFamily="18" charset="0"/>
                <a:cs typeface="Times New Roman" panose="02020603050405020304" pitchFamily="18" charset="0"/>
              </a:rPr>
              <a:t>Summary of the </a:t>
            </a:r>
            <a:r>
              <a:rPr lang="en-US" dirty="0" smtClean="0">
                <a:solidFill>
                  <a:srgbClr val="FF0000"/>
                </a:solidFill>
                <a:latin typeface="Times New Roman" panose="02020603050405020304" pitchFamily="18" charset="0"/>
                <a:cs typeface="Times New Roman" panose="02020603050405020304" pitchFamily="18" charset="0"/>
              </a:rPr>
              <a:t>treatment stages </a:t>
            </a:r>
            <a:r>
              <a:rPr lang="en-US" dirty="0" smtClean="0">
                <a:latin typeface="Times New Roman" panose="02020603050405020304" pitchFamily="18" charset="0"/>
                <a:cs typeface="Times New Roman" panose="02020603050405020304" pitchFamily="18" charset="0"/>
              </a:rPr>
              <a:t>being used currently in the pharmacologic treatment of the disease. </a:t>
            </a:r>
          </a:p>
          <a:p>
            <a:endParaRPr lang="en-US" dirty="0" smtClean="0">
              <a:latin typeface="Times New Roman" panose="02020603050405020304" pitchFamily="18" charset="0"/>
              <a:cs typeface="Times New Roman" panose="02020603050405020304" pitchFamily="18" charset="0"/>
            </a:endParaRPr>
          </a:p>
        </p:txBody>
      </p:sp>
      <p:pic>
        <p:nvPicPr>
          <p:cNvPr id="4" name="Picture 3"/>
          <p:cNvPicPr/>
          <p:nvPr/>
        </p:nvPicPr>
        <p:blipFill rotWithShape="1">
          <a:blip r:embed="rId2"/>
          <a:srcRect l="7051" t="45040" r="57532" b="13911"/>
          <a:stretch/>
        </p:blipFill>
        <p:spPr bwMode="auto">
          <a:xfrm>
            <a:off x="874594" y="2743200"/>
            <a:ext cx="6553200" cy="3810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6074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Considerations in choosing antipsychotic medications</a:t>
            </a:r>
            <a:endParaRPr lang="en-US" dirty="0"/>
          </a:p>
        </p:txBody>
      </p:sp>
      <p:pic>
        <p:nvPicPr>
          <p:cNvPr id="4" name="Content Placeholder 3"/>
          <p:cNvPicPr>
            <a:picLocks noGrp="1"/>
          </p:cNvPicPr>
          <p:nvPr>
            <p:ph sz="quarter" idx="1"/>
          </p:nvPr>
        </p:nvPicPr>
        <p:blipFill rotWithShape="1">
          <a:blip r:embed="rId2">
            <a:grayscl/>
            <a:extLst>
              <a:ext uri="{BEBA8EAE-BF5A-486C-A8C5-ECC9F3942E4B}">
                <a14:imgProps xmlns:a14="http://schemas.microsoft.com/office/drawing/2010/main">
                  <a14:imgLayer r:embed="rId3">
                    <a14:imgEffect>
                      <a14:colorTemperature colorTemp="4700"/>
                    </a14:imgEffect>
                  </a14:imgLayer>
                </a14:imgProps>
              </a:ext>
            </a:extLst>
          </a:blip>
          <a:srcRect l="6250" t="49031" r="25642" b="19327"/>
          <a:stretch/>
        </p:blipFill>
        <p:spPr bwMode="auto">
          <a:xfrm>
            <a:off x="457200" y="2438400"/>
            <a:ext cx="7772400" cy="40385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03952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838200"/>
          </a:xfrm>
        </p:spPr>
        <p:txBody>
          <a:bodyPr/>
          <a:lstStyle/>
          <a:p>
            <a:r>
              <a:rPr lang="en-US" dirty="0" smtClean="0">
                <a:latin typeface="Times New Roman" panose="02020603050405020304" pitchFamily="18" charset="0"/>
                <a:cs typeface="Times New Roman" panose="02020603050405020304" pitchFamily="18" charset="0"/>
              </a:rPr>
              <a:t>Results: Current Controversies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1066800"/>
            <a:ext cx="7467600" cy="5407152"/>
          </a:xfrm>
        </p:spPr>
        <p:txBody>
          <a:bodyPr>
            <a:normAutofit fontScale="92500" lnSpcReduction="10000"/>
          </a:bodyPr>
          <a:lstStyle/>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Efficacy of </a:t>
            </a:r>
            <a:r>
              <a:rPr lang="en-US" dirty="0" smtClean="0">
                <a:solidFill>
                  <a:srgbClr val="FF0000"/>
                </a:solidFill>
                <a:latin typeface="Times New Roman" panose="02020603050405020304" pitchFamily="18" charset="0"/>
                <a:cs typeface="Times New Roman" panose="02020603050405020304" pitchFamily="18" charset="0"/>
              </a:rPr>
              <a:t>Clozapine</a:t>
            </a:r>
            <a:r>
              <a:rPr lang="en-US" dirty="0" smtClean="0">
                <a:latin typeface="Times New Roman" panose="02020603050405020304" pitchFamily="18" charset="0"/>
                <a:cs typeface="Times New Roman" panose="02020603050405020304" pitchFamily="18" charset="0"/>
              </a:rPr>
              <a:t> in managing negative symptoms of schizophrenia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Comparative data on the propensity of the drugs to produce neurological Adverse Effects – extrapyramidal effects: </a:t>
            </a:r>
            <a:r>
              <a:rPr lang="en-US" dirty="0" smtClean="0">
                <a:solidFill>
                  <a:srgbClr val="FF0000"/>
                </a:solidFill>
                <a:latin typeface="Times New Roman" panose="02020603050405020304" pitchFamily="18" charset="0"/>
                <a:cs typeface="Times New Roman" panose="02020603050405020304" pitchFamily="18" charset="0"/>
              </a:rPr>
              <a:t>acute dystonia reaction, akathisia, parkinsonism, tardive dyskinesia</a:t>
            </a:r>
            <a:endParaRPr lang="en-US" dirty="0" smtClean="0">
              <a:solidFill>
                <a:srgbClr val="FF0000"/>
              </a:solidFill>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Second-generation drugs – increased propensity for </a:t>
            </a:r>
            <a:r>
              <a:rPr lang="en-US" dirty="0" smtClean="0">
                <a:solidFill>
                  <a:srgbClr val="FF0000"/>
                </a:solidFill>
                <a:latin typeface="Times New Roman" panose="02020603050405020304" pitchFamily="18" charset="0"/>
                <a:cs typeface="Times New Roman" panose="02020603050405020304" pitchFamily="18" charset="0"/>
              </a:rPr>
              <a:t>metabolic adverse effects </a:t>
            </a:r>
            <a:r>
              <a:rPr lang="en-US" dirty="0" smtClean="0">
                <a:latin typeface="Times New Roman" panose="02020603050405020304" pitchFamily="18" charset="0"/>
                <a:cs typeface="Times New Roman" panose="02020603050405020304" pitchFamily="18" charset="0"/>
              </a:rPr>
              <a:t>e.g. insulin resistance and dyslipidemia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 is n</a:t>
            </a:r>
            <a:r>
              <a:rPr lang="en-US" dirty="0" smtClean="0">
                <a:latin typeface="Times New Roman" panose="02020603050405020304" pitchFamily="18" charset="0"/>
                <a:cs typeface="Times New Roman" panose="02020603050405020304" pitchFamily="18" charset="0"/>
              </a:rPr>
              <a:t>eed </a:t>
            </a:r>
            <a:r>
              <a:rPr lang="en-US" dirty="0" smtClean="0">
                <a:latin typeface="Times New Roman" panose="02020603050405020304" pitchFamily="18" charset="0"/>
                <a:cs typeface="Times New Roman" panose="02020603050405020304" pitchFamily="18" charset="0"/>
              </a:rPr>
              <a:t>to conduct research that would provide an </a:t>
            </a:r>
            <a:r>
              <a:rPr lang="en-US" dirty="0" smtClean="0">
                <a:solidFill>
                  <a:srgbClr val="FF0000"/>
                </a:solidFill>
                <a:latin typeface="Times New Roman" panose="02020603050405020304" pitchFamily="18" charset="0"/>
                <a:cs typeface="Times New Roman" panose="02020603050405020304" pitchFamily="18" charset="0"/>
              </a:rPr>
              <a:t>appropriate validated dose equivalences </a:t>
            </a:r>
            <a:r>
              <a:rPr lang="en-US" dirty="0" smtClean="0">
                <a:latin typeface="Times New Roman" panose="02020603050405020304" pitchFamily="18" charset="0"/>
                <a:cs typeface="Times New Roman" panose="02020603050405020304" pitchFamily="18" charset="0"/>
              </a:rPr>
              <a:t>of the specific medications across a range of illness phases, patient ages, and outcome domain, that is, therapeutic and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0891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Interpretation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Most antipsychotic drugs have been compared to the novel </a:t>
            </a:r>
            <a:r>
              <a:rPr lang="en-US" dirty="0" smtClean="0">
                <a:solidFill>
                  <a:srgbClr val="FF0000"/>
                </a:solidFill>
                <a:latin typeface="Times New Roman" panose="02020603050405020304" pitchFamily="18" charset="0"/>
                <a:cs typeface="Times New Roman" panose="02020603050405020304" pitchFamily="18" charset="0"/>
              </a:rPr>
              <a:t>Haloperidol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the marketed leader at the point</a:t>
            </a:r>
          </a:p>
          <a:p>
            <a:r>
              <a:rPr lang="en-US" dirty="0" smtClean="0">
                <a:latin typeface="Times New Roman" panose="02020603050405020304" pitchFamily="18" charset="0"/>
                <a:cs typeface="Times New Roman" panose="02020603050405020304" pitchFamily="18" charset="0"/>
              </a:rPr>
              <a:t>This comparison raised logical concern </a:t>
            </a:r>
            <a:r>
              <a:rPr lang="en-US" dirty="0" smtClean="0">
                <a:latin typeface="Times New Roman" panose="02020603050405020304" pitchFamily="18" charset="0"/>
                <a:cs typeface="Times New Roman" panose="02020603050405020304" pitchFamily="18" charset="0"/>
              </a:rPr>
              <a:t>that</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the choice of that medication, and its utilization in potentially higher that necessary doses, might have served to accentuate differences in the risk for neurologic adverse effects</a:t>
            </a:r>
            <a:r>
              <a:rPr lang="en-US" dirty="0" smtClean="0">
                <a:latin typeface="Times New Roman" panose="02020603050405020304" pitchFamily="18" charset="0"/>
                <a:cs typeface="Times New Roman" panose="02020603050405020304" pitchFamily="18" charset="0"/>
              </a:rPr>
              <a:t>” (Kane &amp; Correll, 2010)</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Implication:</a:t>
            </a:r>
          </a:p>
          <a:p>
            <a:r>
              <a:rPr lang="en-US" dirty="0" smtClean="0">
                <a:latin typeface="Times New Roman" panose="02020603050405020304" pitchFamily="18" charset="0"/>
                <a:cs typeface="Times New Roman" panose="02020603050405020304" pitchFamily="18" charset="0"/>
              </a:rPr>
              <a:t>This old comparison led to </a:t>
            </a:r>
            <a:r>
              <a:rPr lang="en-US" dirty="0" smtClean="0">
                <a:solidFill>
                  <a:srgbClr val="FF0000"/>
                </a:solidFill>
                <a:latin typeface="Times New Roman" panose="02020603050405020304" pitchFamily="18" charset="0"/>
                <a:cs typeface="Times New Roman" panose="02020603050405020304" pitchFamily="18" charset="0"/>
              </a:rPr>
              <a:t>significant overdoses </a:t>
            </a:r>
            <a:r>
              <a:rPr lang="en-US" dirty="0" smtClean="0">
                <a:latin typeface="Times New Roman" panose="02020603050405020304" pitchFamily="18" charset="0"/>
                <a:cs typeface="Times New Roman" panose="02020603050405020304" pitchFamily="18" charset="0"/>
              </a:rPr>
              <a:t>of the specific antipsychotic drugs with resultant increased propensity for the occurrence f drug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7048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Ethical Questions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Regarding the literature they chose to review: </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follow all ethical consideration of research using human subjects?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Were any subjects harmed during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seek approval from the relevant ethical committees and boards to conduct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Was their research conducted with strict adherence to all the ethical principles of research?</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3771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Future Impact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Helps to highlight the </a:t>
            </a:r>
            <a:r>
              <a:rPr lang="en-US" dirty="0" smtClean="0">
                <a:latin typeface="Times New Roman" panose="02020603050405020304" pitchFamily="18" charset="0"/>
                <a:cs typeface="Times New Roman" panose="02020603050405020304" pitchFamily="18" charset="0"/>
              </a:rPr>
              <a:t>things</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to put into consideration by future researchers looking to replicate the research done here</a:t>
            </a:r>
          </a:p>
          <a:p>
            <a:r>
              <a:rPr lang="en-US" dirty="0" smtClean="0">
                <a:latin typeface="Times New Roman" panose="02020603050405020304" pitchFamily="18" charset="0"/>
                <a:cs typeface="Times New Roman" panose="02020603050405020304" pitchFamily="18" charset="0"/>
              </a:rPr>
              <a:t>Provide guidelines on how future researchers should conduct themselves in their research</a:t>
            </a:r>
          </a:p>
          <a:p>
            <a:r>
              <a:rPr lang="en-US" dirty="0" smtClean="0">
                <a:latin typeface="Times New Roman" panose="02020603050405020304" pitchFamily="18" charset="0"/>
                <a:cs typeface="Times New Roman" panose="02020603050405020304" pitchFamily="18" charset="0"/>
              </a:rPr>
              <a:t>Emphasizes the need to protect subjects from any and all harmful scenarios that could occur within the research settings</a:t>
            </a:r>
          </a:p>
          <a:p>
            <a:r>
              <a:rPr lang="en-US" dirty="0" smtClean="0">
                <a:latin typeface="Times New Roman" panose="02020603050405020304" pitchFamily="18" charset="0"/>
                <a:cs typeface="Times New Roman" panose="02020603050405020304" pitchFamily="18" charset="0"/>
              </a:rPr>
              <a:t>Continually prompts the generation of new ways to conduct research studies in an ethical manner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4336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Relevance and Alternative Views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Relevance:</a:t>
            </a:r>
          </a:p>
          <a:p>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science considers ethical values, then the lives of humans and other creatures are not endangered by destructive agents like atomic bombs and chemical weapons.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Measures </a:t>
            </a:r>
            <a:r>
              <a:rPr lang="en-US" dirty="0">
                <a:latin typeface="Times New Roman" panose="02020603050405020304" pitchFamily="18" charset="0"/>
                <a:cs typeface="Times New Roman" panose="02020603050405020304" pitchFamily="18" charset="0"/>
              </a:rPr>
              <a:t>should be taken to avoid using science against humans. This can be achieved by promotion of </a:t>
            </a:r>
            <a:r>
              <a:rPr lang="en-US" dirty="0">
                <a:solidFill>
                  <a:srgbClr val="FF0000"/>
                </a:solidFill>
                <a:latin typeface="Times New Roman" panose="02020603050405020304" pitchFamily="18" charset="0"/>
                <a:cs typeface="Times New Roman" panose="02020603050405020304" pitchFamily="18" charset="0"/>
              </a:rPr>
              <a:t>scientists' moral values</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Alternative Views:</a:t>
            </a:r>
          </a:p>
          <a:p>
            <a:pPr marL="0" indent="0">
              <a:buNone/>
            </a:pPr>
            <a:r>
              <a:rPr lang="en-US" dirty="0" smtClean="0">
                <a:latin typeface="Times New Roman" panose="02020603050405020304" pitchFamily="18" charset="0"/>
                <a:cs typeface="Times New Roman" panose="02020603050405020304" pitchFamily="18" charset="0"/>
              </a:rPr>
              <a:t>Research ethics drawing from the moral principle of what is right and wrong or good or bad </a:t>
            </a:r>
            <a:r>
              <a:rPr lang="en-US" dirty="0" smtClean="0">
                <a:solidFill>
                  <a:srgbClr val="FF0000"/>
                </a:solidFill>
                <a:latin typeface="Times New Roman" panose="02020603050405020304" pitchFamily="18" charset="0"/>
                <a:cs typeface="Times New Roman" panose="02020603050405020304" pitchFamily="18" charset="0"/>
              </a:rPr>
              <a:t>significantly limits the progression of research </a:t>
            </a:r>
            <a:r>
              <a:rPr lang="en-US" dirty="0" smtClean="0">
                <a:latin typeface="Times New Roman" panose="02020603050405020304" pitchFamily="18" charset="0"/>
                <a:cs typeface="Times New Roman" panose="02020603050405020304" pitchFamily="18" charset="0"/>
              </a:rPr>
              <a:t>and hence </a:t>
            </a:r>
            <a:r>
              <a:rPr lang="en-US" dirty="0" smtClean="0">
                <a:solidFill>
                  <a:srgbClr val="FF0000"/>
                </a:solidFill>
                <a:latin typeface="Times New Roman" panose="02020603050405020304" pitchFamily="18" charset="0"/>
                <a:cs typeface="Times New Roman" panose="02020603050405020304" pitchFamily="18" charset="0"/>
              </a:rPr>
              <a:t>development of the knowledge on human subjects</a:t>
            </a:r>
          </a:p>
        </p:txBody>
      </p:sp>
    </p:spTree>
    <p:extLst>
      <p:ext uri="{BB962C8B-B14F-4D97-AF65-F5344CB8AC3E}">
        <p14:creationId xmlns:p14="http://schemas.microsoft.com/office/powerpoint/2010/main" val="1350628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a:solidFill>
                  <a:srgbClr val="FF0000"/>
                </a:solidFill>
                <a:latin typeface="Times New Roman" panose="02020603050405020304" pitchFamily="18" charset="0"/>
                <a:cs typeface="Times New Roman" panose="02020603050405020304" pitchFamily="18" charset="0"/>
              </a:rPr>
              <a:t>Hypothesis</a:t>
            </a:r>
            <a:r>
              <a:rPr lang="en-US" dirty="0">
                <a:latin typeface="Times New Roman" panose="02020603050405020304" pitchFamily="18" charset="0"/>
                <a:cs typeface="Times New Roman" panose="02020603050405020304" pitchFamily="18" charset="0"/>
              </a:rPr>
              <a:t> – Identifying knowledge gaps through comprehensive review of the available literature to help guide directionality of future research</a:t>
            </a:r>
          </a:p>
          <a:p>
            <a:r>
              <a:rPr lang="en-US" dirty="0" smtClean="0">
                <a:solidFill>
                  <a:srgbClr val="FF0000"/>
                </a:solidFill>
                <a:latin typeface="Times New Roman" panose="02020603050405020304" pitchFamily="18" charset="0"/>
                <a:cs typeface="Times New Roman" panose="02020603050405020304" pitchFamily="18" charset="0"/>
              </a:rPr>
              <a:t>Primary question </a:t>
            </a:r>
            <a:r>
              <a:rPr lang="en-US" dirty="0" smtClean="0">
                <a:latin typeface="Times New Roman" panose="02020603050405020304" pitchFamily="18" charset="0"/>
                <a:cs typeface="Times New Roman" panose="02020603050405020304" pitchFamily="18" charset="0"/>
              </a:rPr>
              <a:t>– on recent developments and current controversies in the topic</a:t>
            </a:r>
          </a:p>
          <a:p>
            <a:r>
              <a:rPr lang="en-US" dirty="0" smtClean="0">
                <a:solidFill>
                  <a:srgbClr val="FF0000"/>
                </a:solidFill>
                <a:latin typeface="Times New Roman" panose="02020603050405020304" pitchFamily="18" charset="0"/>
                <a:cs typeface="Times New Roman" panose="02020603050405020304" pitchFamily="18" charset="0"/>
              </a:rPr>
              <a:t>Research</a:t>
            </a:r>
            <a:r>
              <a:rPr lang="en-US" dirty="0" smtClean="0">
                <a:latin typeface="Times New Roman" panose="02020603050405020304" pitchFamily="18" charset="0"/>
                <a:cs typeface="Times New Roman" panose="02020603050405020304" pitchFamily="18" charset="0"/>
              </a:rPr>
              <a:t> – descriptive study</a:t>
            </a:r>
          </a:p>
          <a:p>
            <a:r>
              <a:rPr lang="en-US" dirty="0" smtClean="0">
                <a:solidFill>
                  <a:srgbClr val="FF0000"/>
                </a:solidFill>
                <a:latin typeface="Times New Roman" panose="02020603050405020304" pitchFamily="18" charset="0"/>
                <a:cs typeface="Times New Roman" panose="02020603050405020304" pitchFamily="18" charset="0"/>
              </a:rPr>
              <a:t>Method</a:t>
            </a:r>
            <a:r>
              <a:rPr lang="en-US" dirty="0" smtClean="0">
                <a:latin typeface="Times New Roman" panose="02020603050405020304" pitchFamily="18" charset="0"/>
                <a:cs typeface="Times New Roman" panose="02020603050405020304" pitchFamily="18" charset="0"/>
              </a:rPr>
              <a:t> – Systematic meta-analysis of available literature</a:t>
            </a:r>
          </a:p>
          <a:p>
            <a:r>
              <a:rPr lang="en-US" dirty="0" smtClean="0">
                <a:solidFill>
                  <a:srgbClr val="FF0000"/>
                </a:solidFill>
                <a:latin typeface="Times New Roman" panose="02020603050405020304" pitchFamily="18" charset="0"/>
                <a:cs typeface="Times New Roman" panose="02020603050405020304" pitchFamily="18" charset="0"/>
              </a:rPr>
              <a:t>Key finding </a:t>
            </a:r>
            <a:r>
              <a:rPr lang="en-US" dirty="0" smtClean="0">
                <a:latin typeface="Times New Roman" panose="02020603050405020304" pitchFamily="18" charset="0"/>
                <a:cs typeface="Times New Roman" panose="02020603050405020304" pitchFamily="18" charset="0"/>
              </a:rPr>
              <a:t>– need for provision of validated dose equivalences of the various antipsychotic drugs</a:t>
            </a:r>
          </a:p>
          <a:p>
            <a:r>
              <a:rPr lang="en-US" dirty="0" smtClean="0">
                <a:solidFill>
                  <a:srgbClr val="FF0000"/>
                </a:solidFill>
                <a:latin typeface="Times New Roman" panose="02020603050405020304" pitchFamily="18" charset="0"/>
                <a:cs typeface="Times New Roman" panose="02020603050405020304" pitchFamily="18" charset="0"/>
              </a:rPr>
              <a:t>Limitation</a:t>
            </a:r>
            <a:r>
              <a:rPr lang="en-US" dirty="0" smtClean="0">
                <a:latin typeface="Times New Roman" panose="02020603050405020304" pitchFamily="18" charset="0"/>
                <a:cs typeface="Times New Roman" panose="02020603050405020304" pitchFamily="18" charset="0"/>
              </a:rPr>
              <a:t> – failed to identify their inclusion criteria which questions the validity of the literature use in the context of this research</a:t>
            </a:r>
          </a:p>
        </p:txBody>
      </p:sp>
    </p:spTree>
    <p:extLst>
      <p:ext uri="{BB962C8B-B14F-4D97-AF65-F5344CB8AC3E}">
        <p14:creationId xmlns:p14="http://schemas.microsoft.com/office/powerpoint/2010/main" val="3449496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Kane</a:t>
            </a:r>
            <a:r>
              <a:rPr lang="en-US" dirty="0">
                <a:latin typeface="Times New Roman" panose="02020603050405020304" pitchFamily="18" charset="0"/>
                <a:cs typeface="Times New Roman" panose="02020603050405020304" pitchFamily="18" charset="0"/>
              </a:rPr>
              <a:t>, M. J. &amp; Correll, U. C. (2010). Pharmacologic Treatmnet of Schizophrenia. </a:t>
            </a:r>
            <a:r>
              <a:rPr lang="en-US" i="1" dirty="0">
                <a:latin typeface="Times New Roman" panose="02020603050405020304" pitchFamily="18" charset="0"/>
                <a:cs typeface="Times New Roman" panose="02020603050405020304" pitchFamily="18" charset="0"/>
              </a:rPr>
              <a:t>Pharmacological Aspects</a:t>
            </a:r>
            <a:r>
              <a:rPr lang="en-US" dirty="0">
                <a:latin typeface="Times New Roman" panose="02020603050405020304" pitchFamily="18" charset="0"/>
                <a:cs typeface="Times New Roman" panose="02020603050405020304" pitchFamily="18" charset="0"/>
              </a:rPr>
              <a:t>, 12(3): 345-357</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99891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157</TotalTime>
  <Words>1191</Words>
  <Application>Microsoft Office PowerPoint</Application>
  <PresentationFormat>On-screen Show (4:3)</PresentationFormat>
  <Paragraphs>114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Oriel</vt:lpstr>
      <vt:lpstr>Pharmacologic Treatment of Schizophrenia</vt:lpstr>
      <vt:lpstr>Primary Question</vt:lpstr>
      <vt:lpstr>Innovation of Research Question </vt:lpstr>
      <vt:lpstr>Application of Innovation</vt:lpstr>
      <vt:lpstr>Relevance of Innovation</vt:lpstr>
      <vt:lpstr>Significance of Primary Question</vt:lpstr>
      <vt:lpstr>Societal Impact of Primary Question</vt:lpstr>
      <vt:lpstr>Procedure: Methodology</vt:lpstr>
      <vt:lpstr>Sustainability of the Methods</vt:lpstr>
      <vt:lpstr>Limitations of the Methods</vt:lpstr>
      <vt:lpstr>Hypothesis Explanation</vt:lpstr>
      <vt:lpstr>Results: Recent Developments</vt:lpstr>
      <vt:lpstr>Results: Considerations in choosing antipsychotic medications</vt:lpstr>
      <vt:lpstr>Results: Current Controversies</vt:lpstr>
      <vt:lpstr>Interpretation</vt:lpstr>
      <vt:lpstr>Ethical Questions</vt:lpstr>
      <vt:lpstr>Future Impact</vt:lpstr>
      <vt:lpstr>Relevance and Alternative Views</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Pharmacologic Treatment of Schizophrenia</dc:title>
  <dc:creator>Anne Patricia</dc:creator>
  <cp:lastModifiedBy>Patricia_Ann</cp:lastModifiedBy>
  <cp:revision>28</cp:revision>
  <dcterms:created xsi:type="dcterms:W3CDTF">2006-08-16T00:00:00Z</dcterms:created>
  <dcterms:modified xsi:type="dcterms:W3CDTF">2020-05-23T18:38:43Z</dcterms:modified>
</cp:coreProperties>
</file>